
<file path=[Content_Types].xml><?xml version="1.0" encoding="utf-8"?>
<Types xmlns="http://schemas.openxmlformats.org/package/2006/content-types">
  <Default Extension="bin" ContentType="image/unknown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1" r:id="rId1"/>
  </p:sldMasterIdLst>
  <p:sldIdLst>
    <p:sldId id="257" r:id="rId2"/>
    <p:sldId id="263" r:id="rId3"/>
    <p:sldId id="268" r:id="rId4"/>
    <p:sldId id="260" r:id="rId5"/>
    <p:sldId id="266" r:id="rId6"/>
    <p:sldId id="265" r:id="rId7"/>
    <p:sldId id="267" r:id="rId8"/>
    <p:sldId id="272" r:id="rId9"/>
    <p:sldId id="273" r:id="rId10"/>
    <p:sldId id="274" r:id="rId11"/>
    <p:sldId id="271" r:id="rId12"/>
    <p:sldId id="276" r:id="rId13"/>
    <p:sldId id="270" r:id="rId14"/>
    <p:sldId id="256" r:id="rId15"/>
    <p:sldId id="277" r:id="rId16"/>
    <p:sldId id="258" r:id="rId17"/>
    <p:sldId id="278" r:id="rId18"/>
    <p:sldId id="264" r:id="rId19"/>
    <p:sldId id="282" r:id="rId20"/>
    <p:sldId id="262" r:id="rId21"/>
    <p:sldId id="280" r:id="rId22"/>
    <p:sldId id="261" r:id="rId23"/>
    <p:sldId id="281" r:id="rId24"/>
    <p:sldId id="279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E11755F9-7182-4BAD-8063-1CE9384411A7}">
          <p14:sldIdLst>
            <p14:sldId id="257"/>
            <p14:sldId id="263"/>
            <p14:sldId id="268"/>
            <p14:sldId id="260"/>
            <p14:sldId id="266"/>
            <p14:sldId id="265"/>
            <p14:sldId id="267"/>
            <p14:sldId id="272"/>
            <p14:sldId id="273"/>
            <p14:sldId id="274"/>
            <p14:sldId id="271"/>
            <p14:sldId id="276"/>
            <p14:sldId id="270"/>
            <p14:sldId id="256"/>
            <p14:sldId id="277"/>
            <p14:sldId id="258"/>
            <p14:sldId id="278"/>
            <p14:sldId id="264"/>
            <p14:sldId id="282"/>
            <p14:sldId id="262"/>
            <p14:sldId id="280"/>
            <p14:sldId id="261"/>
            <p14:sldId id="281"/>
            <p14:sldId id="279"/>
          </p14:sldIdLst>
        </p14:section>
        <p14:section name="Seção sem Título" id="{029363D4-ADE6-421E-80BC-72611737C96C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CDEB2-8F57-4737-A002-1D773A87745E}" type="datetimeFigureOut">
              <a:rPr lang="pt-BR" smtClean="0"/>
              <a:t>30/11/2022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D19CC-A6DC-40C9-B29A-4E12FD114E93}" type="slidenum">
              <a:rPr lang="pt-BR" smtClean="0"/>
              <a:t>‹nº›</a:t>
            </a:fld>
            <a:endParaRPr lang="pt-BR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6018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CDEB2-8F57-4737-A002-1D773A87745E}" type="datetimeFigureOut">
              <a:rPr lang="pt-BR" smtClean="0"/>
              <a:t>30/11/2022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D19CC-A6DC-40C9-B29A-4E12FD114E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8973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CDEB2-8F57-4737-A002-1D773A87745E}" type="datetimeFigureOut">
              <a:rPr lang="pt-BR" smtClean="0"/>
              <a:t>30/11/2022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D19CC-A6DC-40C9-B29A-4E12FD114E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10939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CDEB2-8F57-4737-A002-1D773A87745E}" type="datetimeFigureOut">
              <a:rPr lang="pt-BR" smtClean="0"/>
              <a:t>30/11/2022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D19CC-A6DC-40C9-B29A-4E12FD114E93}" type="slidenum">
              <a:rPr lang="pt-BR" smtClean="0"/>
              <a:t>‹nº›</a:t>
            </a:fld>
            <a:endParaRPr lang="pt-BR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939816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CDEB2-8F57-4737-A002-1D773A87745E}" type="datetimeFigureOut">
              <a:rPr lang="pt-BR" smtClean="0"/>
              <a:t>30/11/2022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D19CC-A6DC-40C9-B29A-4E12FD114E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72700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CDEB2-8F57-4737-A002-1D773A87745E}" type="datetimeFigureOut">
              <a:rPr lang="pt-BR" smtClean="0"/>
              <a:t>30/11/2022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D19CC-A6DC-40C9-B29A-4E12FD114E93}" type="slidenum">
              <a:rPr lang="pt-BR" smtClean="0"/>
              <a:t>‹nº›</a:t>
            </a:fld>
            <a:endParaRPr lang="pt-BR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463761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CDEB2-8F57-4737-A002-1D773A87745E}" type="datetimeFigureOut">
              <a:rPr lang="pt-BR" smtClean="0"/>
              <a:t>30/11/2022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D19CC-A6DC-40C9-B29A-4E12FD114E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22965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CDEB2-8F57-4737-A002-1D773A87745E}" type="datetimeFigureOut">
              <a:rPr lang="pt-BR" smtClean="0"/>
              <a:t>30/11/2022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D19CC-A6DC-40C9-B29A-4E12FD114E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15501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CDEB2-8F57-4737-A002-1D773A87745E}" type="datetimeFigureOut">
              <a:rPr lang="pt-BR" smtClean="0"/>
              <a:t>30/11/2022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D19CC-A6DC-40C9-B29A-4E12FD114E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3630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CDEB2-8F57-4737-A002-1D773A87745E}" type="datetimeFigureOut">
              <a:rPr lang="pt-BR" smtClean="0"/>
              <a:t>30/11/2022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D19CC-A6DC-40C9-B29A-4E12FD114E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6987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CDEB2-8F57-4737-A002-1D773A87745E}" type="datetimeFigureOut">
              <a:rPr lang="pt-BR" smtClean="0"/>
              <a:t>30/11/2022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D19CC-A6DC-40C9-B29A-4E12FD114E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8901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CDEB2-8F57-4737-A002-1D773A87745E}" type="datetimeFigureOut">
              <a:rPr lang="pt-BR" smtClean="0"/>
              <a:t>30/11/2022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D19CC-A6DC-40C9-B29A-4E12FD114E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6920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CDEB2-8F57-4737-A002-1D773A87745E}" type="datetimeFigureOut">
              <a:rPr lang="pt-BR" smtClean="0"/>
              <a:t>30/11/2022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D19CC-A6DC-40C9-B29A-4E12FD114E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2962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CDEB2-8F57-4737-A002-1D773A87745E}" type="datetimeFigureOut">
              <a:rPr lang="pt-BR" smtClean="0"/>
              <a:t>30/11/2022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D19CC-A6DC-40C9-B29A-4E12FD114E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0200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CDEB2-8F57-4737-A002-1D773A87745E}" type="datetimeFigureOut">
              <a:rPr lang="pt-BR" smtClean="0"/>
              <a:t>30/11/2022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D19CC-A6DC-40C9-B29A-4E12FD114E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4228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CDEB2-8F57-4737-A002-1D773A87745E}" type="datetimeFigureOut">
              <a:rPr lang="pt-BR" smtClean="0"/>
              <a:t>30/11/2022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D19CC-A6DC-40C9-B29A-4E12FD114E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1009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CDEB2-8F57-4737-A002-1D773A87745E}" type="datetimeFigureOut">
              <a:rPr lang="pt-BR" smtClean="0"/>
              <a:t>30/11/2022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D19CC-A6DC-40C9-B29A-4E12FD114E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029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3ECDEB2-8F57-4737-A002-1D773A87745E}" type="datetimeFigureOut">
              <a:rPr lang="pt-BR" smtClean="0"/>
              <a:t>30/11/2022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BBD19CC-A6DC-40C9-B29A-4E12FD114E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48209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834" r:id="rId13"/>
    <p:sldLayoutId id="2147483835" r:id="rId14"/>
    <p:sldLayoutId id="2147483836" r:id="rId15"/>
    <p:sldLayoutId id="2147483837" r:id="rId16"/>
    <p:sldLayoutId id="214748383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bin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DD6D99A-2B84-0E00-2F43-F6ED9F5BCE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237" y="3424237"/>
            <a:ext cx="9525" cy="952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436AA098-8CCD-0938-BB88-61AC99D4C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237" y="3424237"/>
            <a:ext cx="9525" cy="952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AD32C00-17F8-1360-15F7-54B02FB3A0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3" y="4762"/>
            <a:ext cx="12192000" cy="6858000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9E700964-C80A-EA0B-60D6-9A5CE2A1B11E}"/>
              </a:ext>
            </a:extLst>
          </p:cNvPr>
          <p:cNvSpPr txBox="1"/>
          <p:nvPr/>
        </p:nvSpPr>
        <p:spPr>
          <a:xfrm>
            <a:off x="2366402" y="600979"/>
            <a:ext cx="74496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USINA</a:t>
            </a:r>
            <a:r>
              <a:rPr lang="pt-BR" sz="3200" b="1" dirty="0"/>
              <a:t> </a:t>
            </a:r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HIDRELÉTRICA</a:t>
            </a:r>
            <a:r>
              <a:rPr lang="pt-BR" sz="3200" b="1" dirty="0"/>
              <a:t> </a:t>
            </a:r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</a:t>
            </a:r>
            <a:r>
              <a:rPr lang="pt-BR" sz="3200" b="1" dirty="0"/>
              <a:t> </a:t>
            </a:r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ITAIPU</a:t>
            </a:r>
            <a:endParaRPr lang="pt-B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007522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1ED1E0-E1CC-173F-A3C5-C591E3E1C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29" y="408391"/>
            <a:ext cx="8534400" cy="1507067"/>
          </a:xfrm>
        </p:spPr>
        <p:txBody>
          <a:bodyPr>
            <a:normAutofit/>
          </a:bodyPr>
          <a:lstStyle/>
          <a:p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Características ESTRUTURAIS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FFCF6BF-3A40-761C-993B-0314F3FE84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529" y="1915458"/>
            <a:ext cx="3887789" cy="247724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dirty="0">
              <a:solidFill>
                <a:schemeClr val="tx1"/>
              </a:solidFill>
            </a:endParaRPr>
          </a:p>
          <a:p>
            <a:r>
              <a:rPr lang="pt-BR" dirty="0">
                <a:solidFill>
                  <a:schemeClr val="tx1"/>
                </a:solidFill>
              </a:rPr>
              <a:t>Foram construídas duas fábricas de gelo, que fabricavam toneladas de pedra de gelo por dia, para ser adicionado ao concreto</a:t>
            </a:r>
          </a:p>
          <a:p>
            <a:endParaRPr lang="pt-BR" dirty="0">
              <a:solidFill>
                <a:schemeClr val="tx1"/>
              </a:solidFill>
            </a:endParaRPr>
          </a:p>
          <a:p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25385718-70F8-9897-F0B4-3C882DA0F5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081" y="1915458"/>
            <a:ext cx="6507931" cy="432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8488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1ED1E0-E1CC-173F-A3C5-C591E3E1C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141" y="338592"/>
            <a:ext cx="8534400" cy="1507067"/>
          </a:xfrm>
        </p:spPr>
        <p:txBody>
          <a:bodyPr>
            <a:normAutofit/>
          </a:bodyPr>
          <a:lstStyle/>
          <a:p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MÃO DE OBRA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FFCF6BF-3A40-761C-993B-0314F3FE84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128" y="2104080"/>
            <a:ext cx="4638959" cy="3452482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solidFill>
                  <a:schemeClr val="tx1"/>
                </a:solidFill>
              </a:rPr>
              <a:t>No auge da construção foi necessária a mobilização de cerca de 40.000 trabalhadores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solidFill>
                  <a:schemeClr val="tx1"/>
                </a:solidFill>
              </a:rPr>
              <a:t>Trabalhavam em 2 turnos de 12 horas cada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solidFill>
                  <a:schemeClr val="tx1"/>
                </a:solidFill>
              </a:rPr>
              <a:t>Foi construída uma pequena cidade perto da Foz do Rio Paraná.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D039A48-85E7-4151-5CB1-C9F97472EF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841" y="1092125"/>
            <a:ext cx="6313018" cy="472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1255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1ED1E0-E1CC-173F-A3C5-C591E3E1C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141" y="338592"/>
            <a:ext cx="8534400" cy="1507067"/>
          </a:xfrm>
        </p:spPr>
        <p:txBody>
          <a:bodyPr>
            <a:normAutofit/>
          </a:bodyPr>
          <a:lstStyle/>
          <a:p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equipamentos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FFCF6BF-3A40-761C-993B-0314F3FE84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092" y="1845659"/>
            <a:ext cx="4638959" cy="3452482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solidFill>
                  <a:schemeClr val="tx1"/>
                </a:solidFill>
              </a:rPr>
              <a:t>Foi necessário construir 2 moinhos de clínquer, para que o cimento fosse fabricado na própria obra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solidFill>
                  <a:schemeClr val="tx1"/>
                </a:solidFill>
              </a:rPr>
              <a:t>Torres metálicas foram instaladas com cabos de aço para transporte do concreto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B1EBF89-AD80-1B7D-F85F-DEF8CB3629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404" y="1625283"/>
            <a:ext cx="5927961" cy="441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7888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1ED1E0-E1CC-173F-A3C5-C591E3E1C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141" y="414367"/>
            <a:ext cx="8534400" cy="1507067"/>
          </a:xfrm>
        </p:spPr>
        <p:txBody>
          <a:bodyPr>
            <a:normAutofit/>
          </a:bodyPr>
          <a:lstStyle/>
          <a:p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CURIOSIDADES</a:t>
            </a:r>
            <a:b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t-B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FFCF6BF-3A40-761C-993B-0314F3FE84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529" y="1915458"/>
            <a:ext cx="10494777" cy="247724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900" dirty="0">
                <a:solidFill>
                  <a:schemeClr val="tx1"/>
                </a:solidFill>
              </a:rPr>
              <a:t>A obra alterou a rotina e população de Foz do Iguaçu: salto de 20 mil habitantes para mais de 100 mil, construção de escolas e hospitais.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900" dirty="0">
                <a:solidFill>
                  <a:schemeClr val="tx1"/>
                </a:solidFill>
              </a:rPr>
              <a:t>O nome Itaipu vem de uma pequena ilha que existia no ponto de construção da usina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900" dirty="0">
                <a:solidFill>
                  <a:schemeClr val="tx1"/>
                </a:solidFill>
              </a:rPr>
              <a:t>145 pessoas morreram durante a construção da usina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900" dirty="0">
                <a:solidFill>
                  <a:schemeClr val="tx1"/>
                </a:solidFill>
              </a:rPr>
              <a:t>O nome Itaipu significa em Tupi: Pedra que canta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pt-BR" sz="2900" dirty="0">
              <a:solidFill>
                <a:schemeClr val="tx1"/>
              </a:solidFill>
            </a:endParaRPr>
          </a:p>
          <a:p>
            <a:endParaRPr lang="pt-BR" dirty="0">
              <a:solidFill>
                <a:schemeClr val="tx1"/>
              </a:solidFill>
            </a:endParaRPr>
          </a:p>
          <a:p>
            <a:endParaRPr lang="pt-B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7956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BE2A4527-36CB-22F7-19DD-CADCB4D9E748}"/>
              </a:ext>
            </a:extLst>
          </p:cNvPr>
          <p:cNvSpPr txBox="1"/>
          <p:nvPr/>
        </p:nvSpPr>
        <p:spPr>
          <a:xfrm>
            <a:off x="4455752" y="4516949"/>
            <a:ext cx="29017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i="1" dirty="0" err="1"/>
              <a:t>Hornsea</a:t>
            </a:r>
            <a:r>
              <a:rPr lang="pt-BR" sz="4400" b="1" i="1" dirty="0"/>
              <a:t> 2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4CDE4953-ACB1-F206-0111-030FA39BEA9E}"/>
              </a:ext>
            </a:extLst>
          </p:cNvPr>
          <p:cNvSpPr txBox="1"/>
          <p:nvPr/>
        </p:nvSpPr>
        <p:spPr>
          <a:xfrm>
            <a:off x="3139147" y="5286390"/>
            <a:ext cx="568617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dirty="0"/>
              <a:t>Maior parque eólico do mundo</a:t>
            </a:r>
          </a:p>
          <a:p>
            <a:pPr algn="ctr"/>
            <a:r>
              <a:rPr lang="pt-BR" sz="2800" dirty="0"/>
              <a:t>2018 - 2022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38A2490F-E1E1-53C2-C46F-427C6B5C2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3179" y="470694"/>
            <a:ext cx="8618108" cy="400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0185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660FF6D9-3743-5708-5FF3-7D56717B7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383" y="1440051"/>
            <a:ext cx="6686817" cy="3749419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552F7478-0546-B3F1-E1E9-70429ED619B9}"/>
              </a:ext>
            </a:extLst>
          </p:cNvPr>
          <p:cNvSpPr txBox="1"/>
          <p:nvPr/>
        </p:nvSpPr>
        <p:spPr>
          <a:xfrm>
            <a:off x="1009383" y="213493"/>
            <a:ext cx="745728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500" b="1" dirty="0">
                <a:solidFill>
                  <a:schemeClr val="bg2"/>
                </a:solidFill>
                <a:latin typeface="Overpass"/>
              </a:rPr>
              <a:t>Á</a:t>
            </a:r>
            <a:r>
              <a:rPr lang="pt-BR" sz="2500" b="1" i="0" dirty="0">
                <a:solidFill>
                  <a:schemeClr val="bg2"/>
                </a:solidFill>
                <a:effectLst/>
                <a:latin typeface="Overpass"/>
              </a:rPr>
              <a:t>rea de 462 quilômetros quadrados, é o maior parque eólico </a:t>
            </a:r>
            <a:r>
              <a:rPr lang="pt-BR" sz="2500" b="1" i="1" dirty="0">
                <a:solidFill>
                  <a:schemeClr val="bg2"/>
                </a:solidFill>
                <a:effectLst/>
                <a:latin typeface="Overpass"/>
              </a:rPr>
              <a:t>offshore </a:t>
            </a:r>
            <a:r>
              <a:rPr lang="pt-BR" sz="2500" b="1" i="0" dirty="0">
                <a:solidFill>
                  <a:schemeClr val="bg2"/>
                </a:solidFill>
                <a:effectLst/>
                <a:latin typeface="Overpass"/>
              </a:rPr>
              <a:t>do planeta.</a:t>
            </a:r>
            <a:endParaRPr lang="pt-BR" sz="2500" b="1" dirty="0">
              <a:solidFill>
                <a:schemeClr val="bg2"/>
              </a:solidFill>
            </a:endParaRP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60B4FEE2-EA1D-F6A2-7576-F7D6AC33DA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9383" y="5554254"/>
            <a:ext cx="4230517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altLang="pt-BR" b="1" i="1" dirty="0">
                <a:solidFill>
                  <a:schemeClr val="bg2"/>
                </a:solidFill>
                <a:latin typeface="Overpass"/>
              </a:rPr>
              <a:t>89 km da costa de Yorkshire, no Reino Unido</a:t>
            </a: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5CE09A77-9E8E-485B-EE63-DE47939D4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4868" y="1440051"/>
            <a:ext cx="3793066" cy="1908896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56234CAF-8EC0-BFD3-3FDB-BACD945A8557}"/>
              </a:ext>
            </a:extLst>
          </p:cNvPr>
          <p:cNvSpPr txBox="1"/>
          <p:nvPr/>
        </p:nvSpPr>
        <p:spPr>
          <a:xfrm>
            <a:off x="5861957" y="5554254"/>
            <a:ext cx="61068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tx2">
                    <a:lumMod val="20000"/>
                    <a:lumOff val="80000"/>
                  </a:schemeClr>
                </a:solidFill>
                <a:latin typeface="Roboto" panose="02000000000000000000" pitchFamily="2" charset="0"/>
              </a:rPr>
              <a:t>T</a:t>
            </a:r>
            <a:r>
              <a:rPr lang="pt-BR" sz="1800" dirty="0">
                <a:solidFill>
                  <a:schemeClr val="tx2">
                    <a:lumMod val="20000"/>
                    <a:lumOff val="80000"/>
                  </a:schemeClr>
                </a:solidFill>
                <a:latin typeface="Roboto" panose="02000000000000000000" pitchFamily="2" charset="0"/>
              </a:rPr>
              <a:t>em capacidade de geração de energia de 1.386 MW, o que </a:t>
            </a:r>
            <a:r>
              <a:rPr lang="pt-BR" dirty="0">
                <a:solidFill>
                  <a:schemeClr val="tx2">
                    <a:lumMod val="20000"/>
                    <a:lumOff val="80000"/>
                  </a:schemeClr>
                </a:solidFill>
                <a:latin typeface="Roboto" panose="02000000000000000000" pitchFamily="2" charset="0"/>
              </a:rPr>
              <a:t>é</a:t>
            </a:r>
            <a:r>
              <a:rPr lang="pt-BR" sz="1800" dirty="0">
                <a:solidFill>
                  <a:schemeClr val="tx2">
                    <a:lumMod val="20000"/>
                    <a:lumOff val="80000"/>
                  </a:schemeClr>
                </a:solidFill>
                <a:latin typeface="Roboto" panose="02000000000000000000" pitchFamily="2" charset="0"/>
              </a:rPr>
              <a:t> energia suficiente para mais de 1,3 milhão de residências com eletricidade limpa.</a:t>
            </a:r>
          </a:p>
        </p:txBody>
      </p:sp>
    </p:spTree>
    <p:extLst>
      <p:ext uri="{BB962C8B-B14F-4D97-AF65-F5344CB8AC3E}">
        <p14:creationId xmlns:p14="http://schemas.microsoft.com/office/powerpoint/2010/main" val="10881900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584135EC-49B1-F776-F3F6-1DAAAEF87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560" y="3987800"/>
            <a:ext cx="3585249" cy="2416968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0AE00C5E-C095-B7D7-790F-599CB83F276A}"/>
              </a:ext>
            </a:extLst>
          </p:cNvPr>
          <p:cNvSpPr txBox="1"/>
          <p:nvPr/>
        </p:nvSpPr>
        <p:spPr>
          <a:xfrm>
            <a:off x="570560" y="188950"/>
            <a:ext cx="948784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2400" dirty="0">
                <a:solidFill>
                  <a:srgbClr val="313131"/>
                </a:solidFill>
                <a:latin typeface="Overpass"/>
              </a:rPr>
              <a:t>Hélice</a:t>
            </a:r>
            <a:r>
              <a:rPr lang="pt-BR" sz="2400" b="0" i="0" dirty="0">
                <a:solidFill>
                  <a:srgbClr val="313131"/>
                </a:solidFill>
                <a:effectLst/>
                <a:latin typeface="Overpass"/>
              </a:rPr>
              <a:t>: 3 pás com 81 metros – 33 </a:t>
            </a:r>
            <a:r>
              <a:rPr lang="pt-BR" sz="2400" dirty="0">
                <a:solidFill>
                  <a:srgbClr val="313131"/>
                </a:solidFill>
                <a:latin typeface="Overpass"/>
              </a:rPr>
              <a:t>T</a:t>
            </a:r>
            <a:r>
              <a:rPr lang="pt-BR" sz="2400" b="0" i="0" dirty="0">
                <a:solidFill>
                  <a:srgbClr val="313131"/>
                </a:solidFill>
                <a:effectLst/>
                <a:latin typeface="Overpass"/>
              </a:rPr>
              <a:t>oneladas</a:t>
            </a:r>
          </a:p>
          <a:p>
            <a:pPr algn="l"/>
            <a:r>
              <a:rPr lang="pt-BR" sz="2400" dirty="0">
                <a:solidFill>
                  <a:srgbClr val="313131"/>
                </a:solidFill>
                <a:latin typeface="Overpass"/>
              </a:rPr>
              <a:t>Torre: 95 m</a:t>
            </a:r>
          </a:p>
          <a:p>
            <a:pPr algn="l"/>
            <a:r>
              <a:rPr lang="pt-BR" sz="2400" b="0" i="0" dirty="0">
                <a:solidFill>
                  <a:srgbClr val="313131"/>
                </a:solidFill>
                <a:effectLst/>
                <a:latin typeface="Overpass"/>
              </a:rPr>
              <a:t>Turbina: 165 unidades </a:t>
            </a:r>
            <a:r>
              <a:rPr lang="pt-BR" sz="2400" dirty="0">
                <a:solidFill>
                  <a:srgbClr val="313131"/>
                </a:solidFill>
                <a:latin typeface="Overpass"/>
              </a:rPr>
              <a:t>- 8 MW                </a:t>
            </a:r>
            <a:r>
              <a:rPr lang="pt-BR" sz="2000" i="1" dirty="0">
                <a:solidFill>
                  <a:schemeClr val="accent6">
                    <a:lumMod val="50000"/>
                  </a:schemeClr>
                </a:solidFill>
                <a:latin typeface="Overpass"/>
              </a:rPr>
              <a:t>Fabricante das pás turbina: </a:t>
            </a:r>
            <a:r>
              <a:rPr lang="pt-BR" sz="2000" b="0" i="1" dirty="0">
                <a:solidFill>
                  <a:schemeClr val="accent6">
                    <a:lumMod val="50000"/>
                  </a:schemeClr>
                </a:solidFill>
                <a:effectLst/>
                <a:latin typeface="CGothic"/>
              </a:rPr>
              <a:t>Siemens </a:t>
            </a:r>
            <a:endParaRPr lang="pt-BR" sz="2000" b="0" i="1" dirty="0">
              <a:solidFill>
                <a:schemeClr val="accent6">
                  <a:lumMod val="50000"/>
                </a:schemeClr>
              </a:solidFill>
              <a:effectLst/>
              <a:latin typeface="Overpass"/>
            </a:endParaRPr>
          </a:p>
          <a:p>
            <a:pPr algn="l"/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0446697F-01B4-C801-B1B9-CC827202CA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2932" y="2637266"/>
            <a:ext cx="6900335" cy="3767502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DA3797A8-496C-0A28-75BB-B464D0662F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560" y="1666278"/>
            <a:ext cx="3585249" cy="201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1652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5331F50C-BF8A-F7AB-D480-A147159D5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59" y="1137937"/>
            <a:ext cx="4096041" cy="2734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F0FC232-FFE4-E59E-2E3E-D3A4EC1F5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159" y="4047709"/>
            <a:ext cx="4096041" cy="2537100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8B61C973-5E9C-483A-AC0F-183EBB1DF9AE}"/>
              </a:ext>
            </a:extLst>
          </p:cNvPr>
          <p:cNvSpPr txBox="1"/>
          <p:nvPr/>
        </p:nvSpPr>
        <p:spPr>
          <a:xfrm>
            <a:off x="5109632" y="149027"/>
            <a:ext cx="63635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As pás, torres e turbinas foram montadas nos locais de pré-montagem.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Posteriormente foram transportadas para a embarcação para realização da instalação.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2D93364E-A4D9-5BC1-003E-4B8D579720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670" y="2641600"/>
            <a:ext cx="6491171" cy="317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4983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0E0E9337-838B-6A8B-3171-FAE60F38E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8133" y="3353375"/>
            <a:ext cx="5599284" cy="295130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C03D7313-C26A-DAF2-B80A-BC065AC99E31}"/>
              </a:ext>
            </a:extLst>
          </p:cNvPr>
          <p:cNvSpPr txBox="1"/>
          <p:nvPr/>
        </p:nvSpPr>
        <p:spPr>
          <a:xfrm>
            <a:off x="832841" y="349330"/>
            <a:ext cx="735976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As embarcações Integra múltiplas funções, como içamento, instalação e transporte de grandes equipamentos.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 err="1"/>
              <a:t>Autoelevatórios</a:t>
            </a:r>
            <a:endParaRPr lang="pt-B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projetados com Pernas de apoio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E189F129-A767-0F07-B589-1BCC143A5A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615" y="3353375"/>
            <a:ext cx="5288012" cy="295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0066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DDAF8E0A-F745-FE61-BD9D-408C854EB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211" y="149686"/>
            <a:ext cx="6522589" cy="3145964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5F27873-A554-C4FC-F671-BB78AF409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450" y="3635724"/>
            <a:ext cx="5789632" cy="291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041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Conteúdo 4">
            <a:extLst>
              <a:ext uri="{FF2B5EF4-FFF2-40B4-BE49-F238E27FC236}">
                <a16:creationId xmlns:a16="http://schemas.microsoft.com/office/drawing/2014/main" id="{81156156-29DE-3956-D005-B3FAE2442CF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5" r="4865"/>
          <a:stretch>
            <a:fillRect/>
          </a:stretch>
        </p:blipFill>
        <p:spPr>
          <a:xfrm>
            <a:off x="4625787" y="168916"/>
            <a:ext cx="4679577" cy="6520167"/>
          </a:xfrm>
        </p:spPr>
      </p:pic>
      <p:sp>
        <p:nvSpPr>
          <p:cNvPr id="10" name="Título 9">
            <a:extLst>
              <a:ext uri="{FF2B5EF4-FFF2-40B4-BE49-F238E27FC236}">
                <a16:creationId xmlns:a16="http://schemas.microsoft.com/office/drawing/2014/main" id="{AEE7EBAB-C02B-0451-4CC9-CF2F1546DA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5710" y="616496"/>
            <a:ext cx="36535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Localização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FFE75809-AD6A-D596-FAAF-FA4449DB1AC0}"/>
              </a:ext>
            </a:extLst>
          </p:cNvPr>
          <p:cNvSpPr txBox="1"/>
          <p:nvPr/>
        </p:nvSpPr>
        <p:spPr>
          <a:xfrm>
            <a:off x="335710" y="1334851"/>
            <a:ext cx="321832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/>
              <a:t>Foz</a:t>
            </a:r>
            <a:r>
              <a:rPr lang="pt-BR" sz="2000" dirty="0">
                <a:solidFill>
                  <a:schemeClr val="tx1"/>
                </a:solidFill>
              </a:rPr>
              <a:t> do Iguaçu – Paraná</a:t>
            </a:r>
          </a:p>
          <a:p>
            <a:endParaRPr lang="pt-B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8545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64ECCA78-D3D8-D861-5AB1-A1462FA32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8132" y="270417"/>
            <a:ext cx="4272681" cy="3213871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43E81B8D-A49F-96C3-E54F-71C406AAC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8132" y="3640667"/>
            <a:ext cx="4272681" cy="306424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D7B4CC88-937C-CE56-E1B0-97519DB182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805" y="3640668"/>
            <a:ext cx="5354195" cy="2946915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0D07DDEC-85E6-9FDA-F4FB-3AC2BD67A6DC}"/>
              </a:ext>
            </a:extLst>
          </p:cNvPr>
          <p:cNvSpPr txBox="1"/>
          <p:nvPr/>
        </p:nvSpPr>
        <p:spPr>
          <a:xfrm>
            <a:off x="841187" y="585351"/>
            <a:ext cx="6096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b="0" i="0" dirty="0">
                <a:solidFill>
                  <a:srgbClr val="3B4956"/>
                </a:solidFill>
                <a:effectLst/>
                <a:latin typeface="Orsted Sans"/>
              </a:rPr>
              <a:t>O projeto possui a maior subestação offshore do mundo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3B4956"/>
                </a:solidFill>
                <a:latin typeface="Orsted Sans"/>
              </a:rPr>
              <a:t>10.200 toneladas.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7123521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480020FA-2E92-9F94-27AF-00A44C469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9273" y="636606"/>
            <a:ext cx="9635976" cy="279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7289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B5E76057-9080-F9AE-762B-1A15B0594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5173" y="293118"/>
            <a:ext cx="5775713" cy="4344196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310F5B2D-ADA2-6702-73E3-E5FE4F2882F1}"/>
              </a:ext>
            </a:extLst>
          </p:cNvPr>
          <p:cNvSpPr txBox="1"/>
          <p:nvPr/>
        </p:nvSpPr>
        <p:spPr>
          <a:xfrm>
            <a:off x="729915" y="5271247"/>
            <a:ext cx="61120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b="0" i="0" dirty="0">
                <a:effectLst/>
                <a:latin typeface="CGothic"/>
              </a:rPr>
              <a:t>foram usados helicópteros ​​para voos de carga, bem como para transferências de tripulação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0669790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F7080BD4-BBF8-ADC5-6D2F-2B63E9B5B3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905" y="1968063"/>
            <a:ext cx="7031512" cy="4375587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2E561423-90EE-2586-6AA2-496EBB415403}"/>
              </a:ext>
            </a:extLst>
          </p:cNvPr>
          <p:cNvSpPr txBox="1"/>
          <p:nvPr/>
        </p:nvSpPr>
        <p:spPr>
          <a:xfrm>
            <a:off x="1477905" y="581025"/>
            <a:ext cx="4471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Dificuldade de manutenção</a:t>
            </a:r>
          </a:p>
        </p:txBody>
      </p:sp>
    </p:spTree>
    <p:extLst>
      <p:ext uri="{BB962C8B-B14F-4D97-AF65-F5344CB8AC3E}">
        <p14:creationId xmlns:p14="http://schemas.microsoft.com/office/powerpoint/2010/main" val="4907720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C42CB2F5-F785-C04B-CAEC-E2852DFBC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9832" y="3699935"/>
            <a:ext cx="5358180" cy="288856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64F2E94-0E10-0471-CA8A-A55C80695B0C}"/>
              </a:ext>
            </a:extLst>
          </p:cNvPr>
          <p:cNvSpPr txBox="1"/>
          <p:nvPr/>
        </p:nvSpPr>
        <p:spPr>
          <a:xfrm>
            <a:off x="495299" y="481167"/>
            <a:ext cx="6595312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sz="2000" dirty="0">
              <a:solidFill>
                <a:srgbClr val="202124"/>
              </a:solidFill>
              <a:latin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202124"/>
                </a:solidFill>
                <a:latin typeface="Roboto" panose="02000000000000000000" pitchFamily="2" charset="0"/>
              </a:rPr>
              <a:t>As instalações da Siemens para fabricação das peças rendeu centenas de empregos.</a:t>
            </a:r>
          </a:p>
          <a:p>
            <a:endParaRPr lang="pt-BR" sz="2000" dirty="0">
              <a:solidFill>
                <a:srgbClr val="202124"/>
              </a:solidFill>
              <a:latin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202124"/>
                </a:solidFill>
                <a:latin typeface="Roboto" panose="02000000000000000000" pitchFamily="2" charset="0"/>
              </a:rPr>
              <a:t>Ao todo foram mais de 2.000 mil empregos gerados durante a construção.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000" dirty="0">
              <a:solidFill>
                <a:srgbClr val="202124"/>
              </a:solidFill>
              <a:latin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202124"/>
                </a:solidFill>
                <a:latin typeface="Roboto" panose="02000000000000000000" pitchFamily="2" charset="0"/>
              </a:rPr>
              <a:t>Redução de aproximadamente 1,9 milhão de toneladas de CO2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>
              <a:solidFill>
                <a:srgbClr val="151529"/>
              </a:solidFill>
              <a:latin typeface="Lora" panose="020B060402020202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1151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EBD3C36-9670-E3C9-389B-D63EFEBEA2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3200" b="1" cap="all" dirty="0">
                <a:ln w="3175" cmpd="sng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Aspectos</a:t>
            </a:r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3200" b="1" cap="all" dirty="0">
                <a:ln w="3175" cmpd="sng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gerais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FFCF6BF-3A40-761C-993B-0314F3FE84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1310" y="1396534"/>
            <a:ext cx="4816524" cy="746032"/>
          </a:xfrm>
        </p:spPr>
        <p:txBody>
          <a:bodyPr>
            <a:normAutofit lnSpcReduction="10000"/>
          </a:bodyPr>
          <a:lstStyle/>
          <a:p>
            <a:r>
              <a:rPr lang="pt-BR" dirty="0">
                <a:solidFill>
                  <a:schemeClr val="tx1"/>
                </a:solidFill>
              </a:rPr>
              <a:t>Segunda maior usina hidrelétrica do mundo</a:t>
            </a:r>
          </a:p>
          <a:p>
            <a:pPr marL="0" indent="0">
              <a:buNone/>
            </a:pPr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8" name="Espaço Reservado para Conteúdo 7">
            <a:extLst>
              <a:ext uri="{FF2B5EF4-FFF2-40B4-BE49-F238E27FC236}">
                <a16:creationId xmlns:a16="http://schemas.microsoft.com/office/drawing/2014/main" id="{459232D4-20D2-9A97-2412-9F8F09B1CC2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042" y="2263590"/>
            <a:ext cx="5321228" cy="3550020"/>
          </a:xfr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89954DBF-191A-91D4-DEA2-6322B4ECB5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69" y="2263589"/>
            <a:ext cx="5374931" cy="3550021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F6DD1778-4B2F-C83B-FFD4-58CCEE675CDF}"/>
              </a:ext>
            </a:extLst>
          </p:cNvPr>
          <p:cNvSpPr txBox="1"/>
          <p:nvPr/>
        </p:nvSpPr>
        <p:spPr>
          <a:xfrm>
            <a:off x="1971624" y="5813610"/>
            <a:ext cx="23358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FFFF00"/>
                </a:solidFill>
              </a:rPr>
              <a:t>Itaipu – 14.000 MW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61154DDF-DB3E-94E4-87AE-5BF49145C3D1}"/>
              </a:ext>
            </a:extLst>
          </p:cNvPr>
          <p:cNvSpPr txBox="1"/>
          <p:nvPr/>
        </p:nvSpPr>
        <p:spPr>
          <a:xfrm>
            <a:off x="7335457" y="5813610"/>
            <a:ext cx="34903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FFFF00"/>
                </a:solidFill>
              </a:rPr>
              <a:t>Três Gargantas – 22.400 MW</a:t>
            </a:r>
          </a:p>
        </p:txBody>
      </p:sp>
    </p:spTree>
    <p:extLst>
      <p:ext uri="{BB962C8B-B14F-4D97-AF65-F5344CB8AC3E}">
        <p14:creationId xmlns:p14="http://schemas.microsoft.com/office/powerpoint/2010/main" val="3810167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EBD3C36-9670-E3C9-389B-D63EFEBEA2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4573" y="674874"/>
            <a:ext cx="4649787" cy="576262"/>
          </a:xfrm>
        </p:spPr>
        <p:txBody>
          <a:bodyPr/>
          <a:lstStyle/>
          <a:p>
            <a:r>
              <a:rPr lang="pt-BR" sz="3200" b="1" cap="all" dirty="0">
                <a:ln w="3175" cmpd="sng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Aspectos</a:t>
            </a:r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3200" b="1" cap="all" dirty="0">
                <a:ln w="3175" cmpd="sng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gerais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FFCF6BF-3A40-761C-993B-0314F3FE84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5321" y="1584793"/>
            <a:ext cx="4816524" cy="746032"/>
          </a:xfrm>
        </p:spPr>
        <p:txBody>
          <a:bodyPr>
            <a:noAutofit/>
          </a:bodyPr>
          <a:lstStyle/>
          <a:p>
            <a:r>
              <a:rPr lang="pt-BR" dirty="0">
                <a:solidFill>
                  <a:schemeClr val="tx1"/>
                </a:solidFill>
              </a:rPr>
              <a:t>Considerada a maior obra já executada no Brasil</a:t>
            </a:r>
          </a:p>
          <a:p>
            <a:r>
              <a:rPr lang="pt-BR" dirty="0">
                <a:solidFill>
                  <a:schemeClr val="tx1"/>
                </a:solidFill>
              </a:rPr>
              <a:t>Andrade Gutierrez e Camargo </a:t>
            </a:r>
            <a:r>
              <a:rPr lang="pt-BR" dirty="0" err="1">
                <a:solidFill>
                  <a:schemeClr val="tx1"/>
                </a:solidFill>
              </a:rPr>
              <a:t>Corrrêa</a:t>
            </a:r>
            <a:endParaRPr lang="pt-BR" dirty="0">
              <a:solidFill>
                <a:schemeClr val="tx1"/>
              </a:solidFill>
            </a:endParaRPr>
          </a:p>
          <a:p>
            <a:r>
              <a:rPr lang="pt-BR" dirty="0">
                <a:solidFill>
                  <a:schemeClr val="tx1"/>
                </a:solidFill>
              </a:rPr>
              <a:t>Custo total aproximado de 30 bilhões de dólares</a:t>
            </a:r>
          </a:p>
          <a:p>
            <a:pPr marL="0" indent="0">
              <a:buNone/>
            </a:pPr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C09FABF2-D6F2-D4F2-B9EC-9085E61C76C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464" y="1609166"/>
            <a:ext cx="6858215" cy="4573960"/>
          </a:xfrm>
        </p:spPr>
      </p:pic>
    </p:spTree>
    <p:extLst>
      <p:ext uri="{BB962C8B-B14F-4D97-AF65-F5344CB8AC3E}">
        <p14:creationId xmlns:p14="http://schemas.microsoft.com/office/powerpoint/2010/main" val="28228016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EBD3C36-9670-E3C9-389B-D63EFEBEA2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310" y="640219"/>
            <a:ext cx="4649787" cy="576262"/>
          </a:xfrm>
        </p:spPr>
        <p:txBody>
          <a:bodyPr/>
          <a:lstStyle/>
          <a:p>
            <a:r>
              <a:rPr lang="pt-BR" sz="3200" b="1" cap="all" dirty="0">
                <a:ln w="3175" cmpd="sng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Aspectos</a:t>
            </a:r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3200" b="1" cap="all" dirty="0">
                <a:ln w="3175" cmpd="sng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gerais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FFCF6BF-3A40-761C-993B-0314F3FE84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1310" y="1764087"/>
            <a:ext cx="4816524" cy="746032"/>
          </a:xfrm>
        </p:spPr>
        <p:txBody>
          <a:bodyPr>
            <a:normAutofit fontScale="25000" lnSpcReduction="20000"/>
          </a:bodyPr>
          <a:lstStyle/>
          <a:p>
            <a:r>
              <a:rPr lang="pt-BR" sz="8000" dirty="0">
                <a:solidFill>
                  <a:schemeClr val="tx1"/>
                </a:solidFill>
              </a:rPr>
              <a:t>Usina binacional</a:t>
            </a:r>
          </a:p>
          <a:p>
            <a:r>
              <a:rPr lang="pt-BR" sz="8000" dirty="0">
                <a:solidFill>
                  <a:schemeClr val="tx1"/>
                </a:solidFill>
              </a:rPr>
              <a:t>Fornece cerca de 10,8% da energia consumida no Brasil e 88,5% do consumo paraguaio.</a:t>
            </a:r>
          </a:p>
          <a:p>
            <a:pPr marL="0" indent="0">
              <a:buNone/>
            </a:pPr>
            <a:endParaRPr lang="pt-BR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15" name="Espaço Reservado para Conteúdo 14">
            <a:extLst>
              <a:ext uri="{FF2B5EF4-FFF2-40B4-BE49-F238E27FC236}">
                <a16:creationId xmlns:a16="http://schemas.microsoft.com/office/drawing/2014/main" id="{14DFFA65-4CB3-FE96-4601-EFCE3FCEF8F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984" y="1665475"/>
            <a:ext cx="5408275" cy="4515689"/>
          </a:xfrm>
        </p:spPr>
      </p:pic>
    </p:spTree>
    <p:extLst>
      <p:ext uri="{BB962C8B-B14F-4D97-AF65-F5344CB8AC3E}">
        <p14:creationId xmlns:p14="http://schemas.microsoft.com/office/powerpoint/2010/main" val="40330237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1ED1E0-E1CC-173F-A3C5-C591E3E1C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29" y="408391"/>
            <a:ext cx="5707624" cy="1061822"/>
          </a:xfrm>
        </p:spPr>
        <p:txBody>
          <a:bodyPr>
            <a:normAutofit/>
          </a:bodyPr>
          <a:lstStyle/>
          <a:p>
            <a:r>
              <a:rPr lang="pt-BR" sz="3200" b="1" cap="all" dirty="0">
                <a:ln w="3175" cmpd="sng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Aspectos</a:t>
            </a:r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3200" b="1" cap="all" dirty="0">
                <a:ln w="3175" cmpd="sng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gerais</a:t>
            </a:r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CE4029F8-AF29-AE85-C20D-CC7774460C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704" y="1161924"/>
            <a:ext cx="6864767" cy="4739008"/>
          </a:xfr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4B24C89D-5D65-EAB8-FA90-8DB9F53A2D9D}"/>
              </a:ext>
            </a:extLst>
          </p:cNvPr>
          <p:cNvSpPr txBox="1"/>
          <p:nvPr/>
        </p:nvSpPr>
        <p:spPr>
          <a:xfrm>
            <a:off x="603529" y="1681939"/>
            <a:ext cx="4049153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entury Gothic" panose="020B0502020202020204" pitchFamily="34" charset="0"/>
              <a:buChar char="►"/>
            </a:pPr>
            <a:r>
              <a:rPr lang="pt-BR" sz="2000" dirty="0"/>
              <a:t>A criação do projeto se deu em função da projeção de uma grande crescimento populacional na década de 70</a:t>
            </a:r>
          </a:p>
          <a:p>
            <a:endParaRPr lang="pt-BR" dirty="0">
              <a:solidFill>
                <a:schemeClr val="tx1"/>
              </a:solidFill>
            </a:endParaRPr>
          </a:p>
          <a:p>
            <a:pPr marL="285750" indent="-285750">
              <a:buFont typeface="Century Gothic" panose="020B0502020202020204" pitchFamily="34" charset="0"/>
              <a:buChar char="►"/>
            </a:pPr>
            <a:r>
              <a:rPr lang="pt-BR" dirty="0">
                <a:solidFill>
                  <a:schemeClr val="tx1"/>
                </a:solidFill>
              </a:rPr>
              <a:t>Início da construção: 1974</a:t>
            </a:r>
          </a:p>
          <a:p>
            <a:r>
              <a:rPr lang="pt-BR" dirty="0">
                <a:solidFill>
                  <a:schemeClr val="tx1"/>
                </a:solidFill>
              </a:rPr>
              <a:t>    </a:t>
            </a:r>
            <a:r>
              <a:rPr lang="pt-BR" dirty="0"/>
              <a:t>Inauguração</a:t>
            </a:r>
            <a:r>
              <a:rPr lang="pt-BR" dirty="0">
                <a:solidFill>
                  <a:schemeClr val="tx1"/>
                </a:solidFill>
              </a:rPr>
              <a:t>: 1984</a:t>
            </a:r>
          </a:p>
        </p:txBody>
      </p:sp>
    </p:spTree>
    <p:extLst>
      <p:ext uri="{BB962C8B-B14F-4D97-AF65-F5344CB8AC3E}">
        <p14:creationId xmlns:p14="http://schemas.microsoft.com/office/powerpoint/2010/main" val="6434847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1ED1E0-E1CC-173F-A3C5-C591E3E1C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29" y="408391"/>
            <a:ext cx="8534400" cy="1507067"/>
          </a:xfrm>
        </p:spPr>
        <p:txBody>
          <a:bodyPr>
            <a:normAutofit/>
          </a:bodyPr>
          <a:lstStyle/>
          <a:p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Características ESTRUTURAIS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FFCF6BF-3A40-761C-993B-0314F3FE84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529" y="3134659"/>
            <a:ext cx="4622895" cy="2477248"/>
          </a:xfrm>
        </p:spPr>
        <p:txBody>
          <a:bodyPr>
            <a:normAutofit fontScale="92500" lnSpcReduction="20000"/>
          </a:bodyPr>
          <a:lstStyle/>
          <a:p>
            <a:r>
              <a:rPr lang="pt-BR" dirty="0">
                <a:solidFill>
                  <a:schemeClr val="tx1"/>
                </a:solidFill>
              </a:rPr>
              <a:t>Primeira etapa: escavações do canal de desvio do rio Paraná </a:t>
            </a:r>
          </a:p>
          <a:p>
            <a:pPr marL="0" indent="0">
              <a:buNone/>
            </a:pPr>
            <a:r>
              <a:rPr lang="pt-BR" dirty="0">
                <a:solidFill>
                  <a:schemeClr val="tx1"/>
                </a:solidFill>
              </a:rPr>
              <a:t>    2 km de comprimento;</a:t>
            </a:r>
          </a:p>
          <a:p>
            <a:pPr marL="0" indent="0">
              <a:buNone/>
            </a:pPr>
            <a:r>
              <a:rPr lang="pt-BR" dirty="0">
                <a:solidFill>
                  <a:schemeClr val="tx1"/>
                </a:solidFill>
              </a:rPr>
              <a:t>   150 m de largura;</a:t>
            </a:r>
          </a:p>
          <a:p>
            <a:pPr marL="0" indent="0">
              <a:buNone/>
            </a:pPr>
            <a:r>
              <a:rPr lang="pt-BR" dirty="0">
                <a:solidFill>
                  <a:schemeClr val="tx1"/>
                </a:solidFill>
              </a:rPr>
              <a:t>   90 m de profundidade;</a:t>
            </a:r>
          </a:p>
          <a:p>
            <a:pPr marL="0" indent="0" algn="just">
              <a:buNone/>
            </a:pPr>
            <a:r>
              <a:rPr lang="pt-BR" dirty="0">
                <a:solidFill>
                  <a:schemeClr val="tx1"/>
                </a:solidFill>
              </a:rPr>
              <a:t>   55 milhões de metros cúbicos de        terra e rocha</a:t>
            </a:r>
          </a:p>
          <a:p>
            <a:pPr marL="0" indent="0">
              <a:buNone/>
            </a:pPr>
            <a:endParaRPr lang="pt-BR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pt-BR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pt-BR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pt-BR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pt-BR" dirty="0">
              <a:solidFill>
                <a:schemeClr val="tx1"/>
              </a:solidFill>
            </a:endParaRPr>
          </a:p>
          <a:p>
            <a:endParaRPr lang="pt-BR" dirty="0">
              <a:solidFill>
                <a:schemeClr val="tx1"/>
              </a:solidFill>
            </a:endParaRPr>
          </a:p>
          <a:p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2381994-A60E-A0A6-03F0-00915323E1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424" y="1915458"/>
            <a:ext cx="6438741" cy="409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6212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1ED1E0-E1CC-173F-A3C5-C591E3E1C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29" y="408391"/>
            <a:ext cx="8534400" cy="1507067"/>
          </a:xfrm>
        </p:spPr>
        <p:txBody>
          <a:bodyPr>
            <a:normAutofit/>
          </a:bodyPr>
          <a:lstStyle/>
          <a:p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Características ESTRUTURAIS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FFCF6BF-3A40-761C-993B-0314F3FE84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446" y="1961103"/>
            <a:ext cx="4703577" cy="2477248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tx1"/>
                </a:solidFill>
              </a:rPr>
              <a:t>A barragem possui aproximadamente 8 km de comprimento e foi executada com seção oca, por conta do grande volume de concreto</a:t>
            </a:r>
          </a:p>
          <a:p>
            <a:pPr marL="0" indent="0">
              <a:buNone/>
            </a:pPr>
            <a:endParaRPr lang="pt-BR" dirty="0">
              <a:solidFill>
                <a:schemeClr val="tx1"/>
              </a:solidFill>
            </a:endParaRPr>
          </a:p>
          <a:p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12B58169-A8A6-5CD5-E339-C874A9B595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320" y="1961103"/>
            <a:ext cx="6735987" cy="413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1150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1ED1E0-E1CC-173F-A3C5-C591E3E1C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29" y="408391"/>
            <a:ext cx="8534400" cy="1507067"/>
          </a:xfrm>
        </p:spPr>
        <p:txBody>
          <a:bodyPr>
            <a:normAutofit/>
          </a:bodyPr>
          <a:lstStyle/>
          <a:p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Características ESTRUTURAIS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FFCF6BF-3A40-761C-993B-0314F3FE84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529" y="1915458"/>
            <a:ext cx="3887789" cy="247724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pt-BR" dirty="0">
              <a:solidFill>
                <a:schemeClr val="tx1"/>
              </a:solidFill>
            </a:endParaRPr>
          </a:p>
          <a:p>
            <a:r>
              <a:rPr lang="pt-BR" dirty="0">
                <a:solidFill>
                  <a:schemeClr val="tx1"/>
                </a:solidFill>
              </a:rPr>
              <a:t>A parte central possui aproximadamente 200 m de altura e é feita totalmente de concreto </a:t>
            </a:r>
          </a:p>
          <a:p>
            <a:r>
              <a:rPr lang="pt-BR" dirty="0">
                <a:solidFill>
                  <a:schemeClr val="tx1"/>
                </a:solidFill>
              </a:rPr>
              <a:t>Volume total de concreto = 13 milhões de metros cúbicos</a:t>
            </a:r>
          </a:p>
          <a:p>
            <a:endParaRPr lang="pt-BR" dirty="0">
              <a:solidFill>
                <a:schemeClr val="tx1"/>
              </a:solidFill>
            </a:endParaRPr>
          </a:p>
          <a:p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CC15AF0-7A15-243E-6899-ECCB648862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671" y="1771369"/>
            <a:ext cx="6424800" cy="435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48714"/>
      </p:ext>
    </p:extLst>
  </p:cSld>
  <p:clrMapOvr>
    <a:masterClrMapping/>
  </p:clrMapOvr>
</p:sld>
</file>

<file path=ppt/theme/theme1.xml><?xml version="1.0" encoding="utf-8"?>
<a:theme xmlns:a="http://schemas.openxmlformats.org/drawingml/2006/main" name="Fatia">
  <a:themeElements>
    <a:clrScheme name="Fatia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Fatia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atia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1092</TotalTime>
  <Words>547</Words>
  <Application>Microsoft Office PowerPoint</Application>
  <PresentationFormat>Widescreen</PresentationFormat>
  <Paragraphs>77</Paragraphs>
  <Slides>24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33" baseType="lpstr">
      <vt:lpstr>Arial</vt:lpstr>
      <vt:lpstr>Century Gothic</vt:lpstr>
      <vt:lpstr>CGothic</vt:lpstr>
      <vt:lpstr>Lora</vt:lpstr>
      <vt:lpstr>Orsted Sans</vt:lpstr>
      <vt:lpstr>Overpass</vt:lpstr>
      <vt:lpstr>Roboto</vt:lpstr>
      <vt:lpstr>Wingdings 3</vt:lpstr>
      <vt:lpstr>Fatia</vt:lpstr>
      <vt:lpstr>Apresentação do PowerPoint</vt:lpstr>
      <vt:lpstr>Localização</vt:lpstr>
      <vt:lpstr>Apresentação do PowerPoint</vt:lpstr>
      <vt:lpstr>Apresentação do PowerPoint</vt:lpstr>
      <vt:lpstr>Apresentação do PowerPoint</vt:lpstr>
      <vt:lpstr>Aspectos gerais</vt:lpstr>
      <vt:lpstr>Características ESTRUTURAIS</vt:lpstr>
      <vt:lpstr>Características ESTRUTURAIS</vt:lpstr>
      <vt:lpstr>Características ESTRUTURAIS</vt:lpstr>
      <vt:lpstr>Características ESTRUTURAIS</vt:lpstr>
      <vt:lpstr>MÃO DE OBRA </vt:lpstr>
      <vt:lpstr>equipamentos</vt:lpstr>
      <vt:lpstr>CURIOSIDADES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Helton Cavali</dc:creator>
  <cp:lastModifiedBy>Fabio dos Santos Hohlenwerger Barros FST</cp:lastModifiedBy>
  <cp:revision>8</cp:revision>
  <dcterms:created xsi:type="dcterms:W3CDTF">2022-11-29T01:15:24Z</dcterms:created>
  <dcterms:modified xsi:type="dcterms:W3CDTF">2022-11-30T13:02:41Z</dcterms:modified>
</cp:coreProperties>
</file>